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6" r:id="rId2"/>
    <p:sldId id="260" r:id="rId3"/>
    <p:sldId id="256" r:id="rId4"/>
    <p:sldId id="259" r:id="rId5"/>
    <p:sldId id="257" r:id="rId6"/>
    <p:sldId id="258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120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2069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4266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780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49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598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0619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041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15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20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06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BCA75F-45BB-42CA-AEA2-E1BBE982B93E}" type="datetimeFigureOut">
              <a:rPr lang="en-US" smtClean="0"/>
              <a:t>4/2/2015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70BEDA-1B64-4226-8E44-EAB0AACD8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04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Aquatic Invertebrates</a:t>
            </a:r>
            <a:br>
              <a:rPr lang="en-US" dirty="0" smtClean="0"/>
            </a:br>
            <a:r>
              <a:rPr lang="en-US" sz="2000" dirty="0" smtClean="0"/>
              <a:t>Identification and Microscope images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Mike </a:t>
            </a:r>
            <a:r>
              <a:rPr lang="en-US" dirty="0" err="1" smtClean="0"/>
              <a:t>Galaviz</a:t>
            </a:r>
            <a:r>
              <a:rPr lang="en-US" dirty="0" smtClean="0"/>
              <a:t> </a:t>
            </a:r>
            <a:r>
              <a:rPr lang="en-US" dirty="0" err="1" smtClean="0"/>
              <a:t>Artiaga</a:t>
            </a:r>
            <a:endParaRPr lang="en-US" dirty="0" smtClean="0"/>
          </a:p>
          <a:p>
            <a:r>
              <a:rPr lang="en-US" sz="1600" dirty="0" smtClean="0"/>
              <a:t>III/1/2015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992428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Amphipoda</a:t>
            </a:r>
            <a:r>
              <a:rPr lang="en-US" dirty="0" smtClean="0"/>
              <a:t> (Scuds)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</p:spTree>
    <p:extLst>
      <p:ext uri="{BB962C8B-B14F-4D97-AF65-F5344CB8AC3E}">
        <p14:creationId xmlns:p14="http://schemas.microsoft.com/office/powerpoint/2010/main" val="2797391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597" y="5151437"/>
            <a:ext cx="2133203" cy="17065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17" y="4419600"/>
            <a:ext cx="2857500" cy="228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5950" y="1673169"/>
            <a:ext cx="2990850" cy="2392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60" y="1659521"/>
            <a:ext cx="23812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2605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7741"/>
            <a:ext cx="4038600" cy="3230880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731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2" y="4007894"/>
            <a:ext cx="3368722" cy="269497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50" y="0"/>
            <a:ext cx="3619500" cy="2895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22" y="-20472"/>
            <a:ext cx="3140122" cy="25120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050" y="4068625"/>
            <a:ext cx="3505200" cy="280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98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0"/>
            <a:ext cx="4067373" cy="32538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3489960"/>
            <a:ext cx="4210050" cy="3368040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63" y="76200"/>
            <a:ext cx="3828537" cy="3062830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3489960"/>
            <a:ext cx="4210050" cy="336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99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Odonata</a:t>
            </a:r>
            <a:r>
              <a:rPr lang="en-US" dirty="0" smtClean="0"/>
              <a:t> (Dragonflies)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47741"/>
            <a:ext cx="4038600" cy="323088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648200" y="2247741"/>
            <a:ext cx="4038600" cy="3230880"/>
          </a:xfrm>
        </p:spPr>
      </p:pic>
    </p:spTree>
    <p:extLst>
      <p:ext uri="{BB962C8B-B14F-4D97-AF65-F5344CB8AC3E}">
        <p14:creationId xmlns:p14="http://schemas.microsoft.com/office/powerpoint/2010/main" val="2798139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5" y="499735"/>
            <a:ext cx="3516716" cy="2813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3810000"/>
            <a:ext cx="3524250" cy="2819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00" y="3581400"/>
            <a:ext cx="4095750" cy="3276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35242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26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4587240"/>
            <a:ext cx="2838450" cy="22707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3067050" cy="2453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9308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Hemiptera</a:t>
            </a:r>
            <a:r>
              <a:rPr lang="en-US" dirty="0" smtClean="0"/>
              <a:t> </a:t>
            </a:r>
            <a:r>
              <a:rPr lang="en-US" dirty="0" err="1" smtClean="0"/>
              <a:t>Notonectidae</a:t>
            </a:r>
            <a:r>
              <a:rPr lang="en-US" dirty="0" smtClean="0"/>
              <a:t> </a:t>
            </a:r>
            <a:r>
              <a:rPr lang="en-US" smtClean="0"/>
              <a:t>Notonecta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73" y="1600200"/>
            <a:ext cx="5657453" cy="4525963"/>
          </a:xfrm>
        </p:spPr>
      </p:pic>
    </p:spTree>
    <p:extLst>
      <p:ext uri="{BB962C8B-B14F-4D97-AF65-F5344CB8AC3E}">
        <p14:creationId xmlns:p14="http://schemas.microsoft.com/office/powerpoint/2010/main" val="281362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963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Trichoptera</a:t>
            </a:r>
            <a:r>
              <a:rPr lang="en-US" dirty="0" smtClean="0"/>
              <a:t> (Caddisflies)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Larva form live in the water while the adult form are terrestrial. Larva do not have wings but the adults produce wings. Wings may have hair or appear scaly.</a:t>
            </a:r>
          </a:p>
          <a:p>
            <a:r>
              <a:rPr lang="en-US" dirty="0" smtClean="0"/>
              <a:t>Young </a:t>
            </a:r>
            <a:r>
              <a:rPr lang="en-US" dirty="0" err="1" smtClean="0"/>
              <a:t>Trichoptera</a:t>
            </a:r>
            <a:r>
              <a:rPr lang="en-US" dirty="0" smtClean="0"/>
              <a:t> feed on detritus, water plants, and some feed on smaller organisms. Adult </a:t>
            </a:r>
            <a:r>
              <a:rPr lang="en-US" dirty="0" err="1" smtClean="0"/>
              <a:t>Trichoptera</a:t>
            </a:r>
            <a:r>
              <a:rPr lang="en-US" dirty="0" smtClean="0"/>
              <a:t> mandibles are reduced and they can no longer consume solid foods. They primary worry about reproducing and laying eggs into the water. Rarely feeds.</a:t>
            </a:r>
            <a:endParaRPr lang="en-US" dirty="0"/>
          </a:p>
          <a:p>
            <a:r>
              <a:rPr lang="en-US" dirty="0" smtClean="0"/>
              <a:t>Larva can build cases (houses) out of materials such as, rocks, sediment, dirt, wood, etc… Theses </a:t>
            </a:r>
            <a:r>
              <a:rPr lang="en-US" dirty="0" err="1" smtClean="0"/>
              <a:t>Trichoptera</a:t>
            </a:r>
            <a:r>
              <a:rPr lang="en-US" dirty="0" smtClean="0"/>
              <a:t> are primary herbivorous and are usually found in calm waters.</a:t>
            </a:r>
          </a:p>
          <a:p>
            <a:r>
              <a:rPr lang="en-US" dirty="0" smtClean="0"/>
              <a:t>Other larva are “web-spinners” (carnivorous) and eat captured prey that becomes trapped in their net. Due to this characteristic you would likely find them in flowing bodies of water. </a:t>
            </a:r>
          </a:p>
          <a:p>
            <a:r>
              <a:rPr lang="en-US" dirty="0" smtClean="0"/>
              <a:t>Shares some of the life cycle characteristics as the order Lepidoptera. Larva eats till maturity getting filled on food; larva pupates (much like a Lepidoptera) in a cocoon made of silk; the pupa uses it mandibles to chew through the cocoon and swims to the surface; Adult arises from the cocoon, matures into final stage and is able to reproduce.</a:t>
            </a:r>
          </a:p>
        </p:txBody>
      </p:sp>
    </p:spTree>
    <p:extLst>
      <p:ext uri="{BB962C8B-B14F-4D97-AF65-F5344CB8AC3E}">
        <p14:creationId xmlns:p14="http://schemas.microsoft.com/office/powerpoint/2010/main" val="3140396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273" y="1600200"/>
            <a:ext cx="5657453" cy="4525963"/>
          </a:xfrm>
        </p:spPr>
      </p:pic>
    </p:spTree>
    <p:extLst>
      <p:ext uri="{BB962C8B-B14F-4D97-AF65-F5344CB8AC3E}">
        <p14:creationId xmlns:p14="http://schemas.microsoft.com/office/powerpoint/2010/main" val="814143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7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 err="1" smtClean="0"/>
              <a:t>Trichoptera</a:t>
            </a:r>
            <a:r>
              <a:rPr lang="en-US" b="0" dirty="0" smtClean="0"/>
              <a:t> </a:t>
            </a:r>
            <a:r>
              <a:rPr lang="en-US" b="0" i="1" dirty="0" err="1" smtClean="0"/>
              <a:t>Hydropsyche</a:t>
            </a:r>
            <a:r>
              <a:rPr lang="en-US" b="0" dirty="0" smtClean="0"/>
              <a:t> SA River, </a:t>
            </a:r>
            <a:r>
              <a:rPr lang="en-US" b="0" dirty="0"/>
              <a:t>M</a:t>
            </a:r>
            <a:r>
              <a:rPr lang="en-US" b="0" dirty="0" smtClean="0"/>
              <a:t>ission Road, </a:t>
            </a:r>
            <a:r>
              <a:rPr lang="en-US" b="0" dirty="0" err="1" smtClean="0"/>
              <a:t>Espada</a:t>
            </a:r>
            <a:r>
              <a:rPr lang="en-US" b="0" dirty="0" smtClean="0"/>
              <a:t> II-22-2012</a:t>
            </a:r>
            <a:endParaRPr lang="en-US" b="0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657600" y="1371600"/>
            <a:ext cx="5111750" cy="4754563"/>
          </a:xfrm>
        </p:spPr>
      </p:pic>
      <p:sp>
        <p:nvSpPr>
          <p:cNvPr id="2" name="Text Placeholder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Trichoptera</a:t>
            </a:r>
            <a:r>
              <a:rPr lang="en-US" dirty="0" smtClean="0"/>
              <a:t>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Shell or exoskeleton present; legs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Jointed legs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3 pairs of jointed legs present on thorax; </a:t>
            </a:r>
            <a:r>
              <a:rPr lang="en-US" dirty="0" err="1" smtClean="0"/>
              <a:t>prolegs</a:t>
            </a:r>
            <a:r>
              <a:rPr lang="en-US" dirty="0" smtClean="0"/>
              <a:t> present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Possessing neither wings nor wing pads, compound eyes absent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Abdominal </a:t>
            </a:r>
            <a:r>
              <a:rPr lang="en-US" dirty="0" err="1" smtClean="0"/>
              <a:t>prolegs</a:t>
            </a:r>
            <a:r>
              <a:rPr lang="en-US" dirty="0" smtClean="0"/>
              <a:t>; often residing in cases</a:t>
            </a:r>
          </a:p>
          <a:p>
            <a:endParaRPr lang="en-US" dirty="0"/>
          </a:p>
          <a:p>
            <a:r>
              <a:rPr lang="en-US" dirty="0" smtClean="0"/>
              <a:t>Importance to the ecosystem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are food for other organisms such as fish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are used in the EPT test to determine the level of pollution in bodies of water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They have a low tolerance of pollution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025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400" dirty="0" smtClean="0"/>
              <a:t> Examination of </a:t>
            </a:r>
            <a:r>
              <a:rPr lang="en-US" sz="1400" dirty="0" err="1" smtClean="0"/>
              <a:t>Trichoptera</a:t>
            </a:r>
            <a:r>
              <a:rPr lang="en-US" sz="1400" dirty="0" smtClean="0"/>
              <a:t> </a:t>
            </a:r>
            <a:br>
              <a:rPr lang="en-US" sz="1400" dirty="0" smtClean="0"/>
            </a:br>
            <a:r>
              <a:rPr lang="en-US" sz="1400" dirty="0" smtClean="0"/>
              <a:t>1. No compound eyes </a:t>
            </a:r>
            <a:br>
              <a:rPr lang="en-US" sz="1400" dirty="0" smtClean="0"/>
            </a:br>
            <a:r>
              <a:rPr lang="en-US" sz="1400" dirty="0" smtClean="0"/>
              <a:t>2. No wings or wings pads </a:t>
            </a:r>
            <a:br>
              <a:rPr lang="en-US" sz="1400" dirty="0" smtClean="0"/>
            </a:br>
            <a:r>
              <a:rPr lang="en-US" sz="1400" dirty="0" smtClean="0"/>
              <a:t>3. 3 pairs of jointed legs present on thorax </a:t>
            </a:r>
            <a:br>
              <a:rPr lang="en-US" sz="1400" dirty="0" smtClean="0"/>
            </a:br>
            <a:r>
              <a:rPr lang="en-US" sz="1400" dirty="0" smtClean="0"/>
              <a:t>4. </a:t>
            </a:r>
            <a:r>
              <a:rPr lang="en-US" sz="1400" dirty="0" err="1" smtClean="0"/>
              <a:t>Prolegs</a:t>
            </a:r>
            <a:r>
              <a:rPr lang="en-US" sz="1400" dirty="0" smtClean="0"/>
              <a:t> present and residing towards the posterior </a:t>
            </a:r>
            <a:endParaRPr lang="en-US" sz="14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7201" y="1447797"/>
            <a:ext cx="8229599" cy="5410203"/>
          </a:xfrm>
        </p:spPr>
      </p:pic>
      <p:cxnSp>
        <p:nvCxnSpPr>
          <p:cNvPr id="6" name="Straight Arrow Connector 5"/>
          <p:cNvCxnSpPr/>
          <p:nvPr/>
        </p:nvCxnSpPr>
        <p:spPr>
          <a:xfrm>
            <a:off x="3429000" y="6096000"/>
            <a:ext cx="990600" cy="3048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28800" y="2133600"/>
            <a:ext cx="381000" cy="609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5867400" y="2133600"/>
            <a:ext cx="1219200" cy="609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2362200" y="3429000"/>
            <a:ext cx="15240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V="1">
            <a:off x="2514600" y="3429000"/>
            <a:ext cx="1219200" cy="685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524000" y="1862667"/>
            <a:ext cx="45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1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086600" y="1905000"/>
            <a:ext cx="76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0" y="41148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276600" y="586740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4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29133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Diptera</a:t>
            </a:r>
            <a:r>
              <a:rPr lang="en-US" dirty="0" smtClean="0"/>
              <a:t> (</a:t>
            </a:r>
            <a:r>
              <a:rPr lang="en-US" dirty="0" err="1" smtClean="0"/>
              <a:t>Pseudosmittia</a:t>
            </a:r>
            <a:r>
              <a:rPr lang="en-US" dirty="0" smtClean="0"/>
              <a:t>) SA River Mission </a:t>
            </a:r>
            <a:r>
              <a:rPr lang="en-US" dirty="0" err="1" smtClean="0"/>
              <a:t>Espada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050" y="1154907"/>
            <a:ext cx="5111750" cy="4089399"/>
          </a:xfrm>
        </p:spPr>
      </p:pic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 smtClean="0"/>
              <a:t>Diptera</a:t>
            </a:r>
            <a:r>
              <a:rPr lang="en-US" dirty="0" smtClean="0"/>
              <a:t> classification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shell or exoskeleton present; legs absent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sucker disk visible, body rounded, worm-like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Head capsule visible; no jointed legs present on thorax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No </a:t>
            </a:r>
            <a:r>
              <a:rPr lang="en-US" dirty="0" err="1" smtClean="0"/>
              <a:t>prolegs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21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743273" y="1600200"/>
            <a:ext cx="5657453" cy="4525963"/>
          </a:xfrm>
        </p:spPr>
      </p:pic>
    </p:spTree>
    <p:extLst>
      <p:ext uri="{BB962C8B-B14F-4D97-AF65-F5344CB8AC3E}">
        <p14:creationId xmlns:p14="http://schemas.microsoft.com/office/powerpoint/2010/main" val="702517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Isopoda (Sow bugs)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7200" y="2247741"/>
            <a:ext cx="4038600" cy="323088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</p:spTree>
    <p:extLst>
      <p:ext uri="{BB962C8B-B14F-4D97-AF65-F5344CB8AC3E}">
        <p14:creationId xmlns:p14="http://schemas.microsoft.com/office/powerpoint/2010/main" val="26806236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Plecoptera</a:t>
            </a:r>
            <a:r>
              <a:rPr lang="en-US" dirty="0" smtClean="0"/>
              <a:t> (</a:t>
            </a:r>
            <a:r>
              <a:rPr lang="en-US" dirty="0" err="1" smtClean="0"/>
              <a:t>Taeinopterygida</a:t>
            </a:r>
            <a:r>
              <a:rPr lang="en-US" dirty="0" smtClean="0"/>
              <a:t>) 2013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47741"/>
            <a:ext cx="4038600" cy="3230880"/>
          </a:xfrm>
        </p:spPr>
      </p:pic>
    </p:spTree>
    <p:extLst>
      <p:ext uri="{BB962C8B-B14F-4D97-AF65-F5344CB8AC3E}">
        <p14:creationId xmlns:p14="http://schemas.microsoft.com/office/powerpoint/2010/main" val="1790835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097" y="4572000"/>
            <a:ext cx="2704703" cy="21637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3352800"/>
            <a:ext cx="4381500" cy="3505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1417638"/>
            <a:ext cx="3832065" cy="306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782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382</Words>
  <Application>Microsoft Office PowerPoint</Application>
  <PresentationFormat>On-screen Show (4:3)</PresentationFormat>
  <Paragraphs>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Aquatic Invertebrates Identification and Microscope images</vt:lpstr>
      <vt:lpstr>Trichoptera (Caddisflies) Information</vt:lpstr>
      <vt:lpstr>Trichoptera Hydropsyche SA River, Mission Road, Espada II-22-2012</vt:lpstr>
      <vt:lpstr> Examination of Trichoptera  1. No compound eyes  2. No wings or wings pads  3. 3 pairs of jointed legs present on thorax  4. Prolegs present and residing towards the posterior </vt:lpstr>
      <vt:lpstr>Diptera (Pseudosmittia) SA River Mission Espada</vt:lpstr>
      <vt:lpstr>PowerPoint Presentation</vt:lpstr>
      <vt:lpstr>Isopoda (Sow bugs)</vt:lpstr>
      <vt:lpstr>Plecoptera (Taeinopterygida) 2013</vt:lpstr>
      <vt:lpstr>PowerPoint Presentation</vt:lpstr>
      <vt:lpstr>Amphipoda (Scuds)</vt:lpstr>
      <vt:lpstr>PowerPoint Presentation</vt:lpstr>
      <vt:lpstr>PowerPoint Presentation</vt:lpstr>
      <vt:lpstr>PowerPoint Presentation</vt:lpstr>
      <vt:lpstr>PowerPoint Presentation</vt:lpstr>
      <vt:lpstr>Odonata (Dragonflies)</vt:lpstr>
      <vt:lpstr>PowerPoint Presentation</vt:lpstr>
      <vt:lpstr>PowerPoint Presentation</vt:lpstr>
      <vt:lpstr>Hemiptera Notonectidae Notonecta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Trichoptera (Hydropsyche) SA river mission Espada 2-22-2012</dc:title>
  <dc:creator>M323A01WGXSRXZ!</dc:creator>
  <cp:lastModifiedBy>Microsoft account</cp:lastModifiedBy>
  <cp:revision>41</cp:revision>
  <dcterms:created xsi:type="dcterms:W3CDTF">2015-02-20T22:10:22Z</dcterms:created>
  <dcterms:modified xsi:type="dcterms:W3CDTF">2015-04-03T16:05:16Z</dcterms:modified>
</cp:coreProperties>
</file>